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Petrona"/>
      <p:regular r:id="rId25"/>
    </p:embeddedFont>
    <p:embeddedFont>
      <p:font typeface="Petrona"/>
      <p:regular r:id="rId26"/>
    </p:embeddedFont>
    <p:embeddedFont>
      <p:font typeface="Petrona"/>
      <p:regular r:id="rId27"/>
    </p:embeddedFont>
    <p:embeddedFont>
      <p:font typeface="Petrona"/>
      <p:regular r:id="rId28"/>
    </p:embeddedFont>
    <p:embeddedFont>
      <p:font typeface="Inter"/>
      <p:regular r:id="rId29"/>
    </p:embeddedFont>
    <p:embeddedFont>
      <p:font typeface="Inter"/>
      <p:regular r:id="rId30"/>
    </p:embeddedFont>
    <p:embeddedFont>
      <p:font typeface="Inter"/>
      <p:regular r:id="rId31"/>
    </p:embeddedFont>
    <p:embeddedFont>
      <p:font typeface="Inter"/>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 Id="rId31" Type="http://schemas.openxmlformats.org/officeDocument/2006/relationships/font" Target="fonts/font7.fntdata"/><Relationship Id="rId3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8-1.png"/><Relationship Id="rId2" Type="http://schemas.openxmlformats.org/officeDocument/2006/relationships/image" Target="../media/image-1018-2.pn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9-1.png"/><Relationship Id="rId2" Type="http://schemas.openxmlformats.org/officeDocument/2006/relationships/image" Target="../media/image-1019-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7.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23768"/>
            <a:ext cx="3572470" cy="446603"/>
          </a:xfrm>
          <a:prstGeom prst="rect">
            <a:avLst/>
          </a:prstGeom>
          <a:noFill/>
          <a:ln/>
        </p:spPr>
        <p:txBody>
          <a:bodyPr wrap="none" lIns="0" tIns="0" rIns="0" bIns="0" rtlCol="0" anchor="t"/>
          <a:lstStyle/>
          <a:p>
            <a:pPr algn="l" indent="0" marL="0">
              <a:lnSpc>
                <a:spcPts val="3500"/>
              </a:lnSpc>
              <a:buNone/>
            </a:pPr>
            <a:r>
              <a:rPr lang="en-US" sz="2800" b="1" dirty="0">
                <a:solidFill>
                  <a:srgbClr val="000000"/>
                </a:solidFill>
                <a:latin typeface="Petrona Bold" pitchFamily="34" charset="0"/>
                <a:ea typeface="Petrona Bold" pitchFamily="34" charset="-122"/>
                <a:cs typeface="Petrona Bold" pitchFamily="34" charset="-120"/>
              </a:rPr>
              <a:t>Final Project</a:t>
            </a:r>
            <a:endParaRPr lang="en-US" sz="2800" dirty="0"/>
          </a:p>
        </p:txBody>
      </p:sp>
      <p:sp>
        <p:nvSpPr>
          <p:cNvPr id="4" name="Text 1"/>
          <p:cNvSpPr/>
          <p:nvPr/>
        </p:nvSpPr>
        <p:spPr>
          <a:xfrm>
            <a:off x="6280190" y="1297186"/>
            <a:ext cx="7556421" cy="297703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Deep Learning Approaches for Protein Sequence Modeling using ProGen and ProTrans</a:t>
            </a:r>
            <a:endParaRPr lang="en-US" sz="4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1663422"/>
            <a:ext cx="9385221" cy="1786295"/>
          </a:xfrm>
          <a:prstGeom prst="rect">
            <a:avLst/>
          </a:prstGeom>
          <a:noFill/>
          <a:ln/>
        </p:spPr>
        <p:txBody>
          <a:bodyPr wrap="square" lIns="0" tIns="0" rIns="0" bIns="0" rtlCol="0" anchor="t"/>
          <a:lstStyle/>
          <a:p>
            <a:pPr algn="l" indent="0" marL="0">
              <a:lnSpc>
                <a:spcPts val="4650"/>
              </a:lnSpc>
              <a:buNone/>
            </a:pPr>
            <a:r>
              <a:rPr lang="en-US" sz="3750" b="1" dirty="0">
                <a:solidFill>
                  <a:srgbClr val="000000"/>
                </a:solidFill>
                <a:latin typeface="Petrona Bold" pitchFamily="34" charset="0"/>
                <a:ea typeface="Petrona Bold" pitchFamily="34" charset="-122"/>
                <a:cs typeface="Petrona Bold" pitchFamily="34" charset="-120"/>
              </a:rPr>
              <a:t>ProtTrans: Cracking the Language of Life's Code with Self-Supervised Deep Learning (Paper 2)</a:t>
            </a:r>
            <a:endParaRPr lang="en-US" sz="3750" dirty="0"/>
          </a:p>
        </p:txBody>
      </p:sp>
      <p:sp>
        <p:nvSpPr>
          <p:cNvPr id="4" name="Text 1"/>
          <p:cNvSpPr/>
          <p:nvPr/>
        </p:nvSpPr>
        <p:spPr>
          <a:xfrm>
            <a:off x="793790" y="367653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Problem Statement</a:t>
            </a:r>
            <a:endParaRPr lang="en-US" sz="2300" dirty="0"/>
          </a:p>
        </p:txBody>
      </p:sp>
      <p:sp>
        <p:nvSpPr>
          <p:cNvPr id="5" name="Text 2"/>
          <p:cNvSpPr/>
          <p:nvPr/>
        </p:nvSpPr>
        <p:spPr>
          <a:xfrm>
            <a:off x="793790" y="4388763"/>
            <a:ext cx="9385221"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Understanding protein sequences is fundamental to biology and medicine. ProtTrans leverages self-supervised deep learning and high-performance computing to decode protein language, aiming to transform protein engineering and design. This presentation explores the challenges, methodology, and groundbreaking results of ProtTrans, a novel approach that applies natural language processing techniques to protein sequences to uncover structural and functional insights.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1425654"/>
            <a:ext cx="837604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Protein Engineering Challenge</a:t>
            </a:r>
            <a:endParaRPr lang="en-US" sz="4650" dirty="0"/>
          </a:p>
        </p:txBody>
      </p:sp>
      <p:sp>
        <p:nvSpPr>
          <p:cNvPr id="4" name="Shape 1"/>
          <p:cNvSpPr/>
          <p:nvPr/>
        </p:nvSpPr>
        <p:spPr>
          <a:xfrm>
            <a:off x="4451390" y="2765227"/>
            <a:ext cx="510302" cy="510302"/>
          </a:xfrm>
          <a:prstGeom prst="roundRect">
            <a:avLst>
              <a:gd name="adj" fmla="val 18669"/>
            </a:avLst>
          </a:prstGeom>
          <a:solidFill>
            <a:srgbClr val="CCEEFF"/>
          </a:solidFill>
          <a:ln w="7620">
            <a:solidFill>
              <a:srgbClr val="B2D4E5"/>
            </a:solidFill>
            <a:prstDash val="solid"/>
          </a:ln>
        </p:spPr>
      </p:sp>
      <p:sp>
        <p:nvSpPr>
          <p:cNvPr id="5" name="Text 2"/>
          <p:cNvSpPr/>
          <p:nvPr/>
        </p:nvSpPr>
        <p:spPr>
          <a:xfrm>
            <a:off x="5188506" y="2765227"/>
            <a:ext cx="4538067"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Challenge in Protein Engineering</a:t>
            </a:r>
            <a:endParaRPr lang="en-US" sz="2300" dirty="0"/>
          </a:p>
        </p:txBody>
      </p:sp>
      <p:sp>
        <p:nvSpPr>
          <p:cNvPr id="6" name="Text 3"/>
          <p:cNvSpPr/>
          <p:nvPr/>
        </p:nvSpPr>
        <p:spPr>
          <a:xfrm>
            <a:off x="5188506" y="3273385"/>
            <a:ext cx="864810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Protein sequences encode complex biological functions, yet their translation into structure and function remains difficult. Traditional computational methods fall short in capturing this complexity due to non-linear and high-dimensional dependencies.</a:t>
            </a:r>
            <a:endParaRPr lang="en-US" sz="1750" dirty="0"/>
          </a:p>
        </p:txBody>
      </p:sp>
      <p:sp>
        <p:nvSpPr>
          <p:cNvPr id="7" name="Shape 4"/>
          <p:cNvSpPr/>
          <p:nvPr/>
        </p:nvSpPr>
        <p:spPr>
          <a:xfrm>
            <a:off x="4451390" y="5206960"/>
            <a:ext cx="510302" cy="510302"/>
          </a:xfrm>
          <a:prstGeom prst="roundRect">
            <a:avLst>
              <a:gd name="adj" fmla="val 18669"/>
            </a:avLst>
          </a:prstGeom>
          <a:solidFill>
            <a:srgbClr val="CCEEFF"/>
          </a:solidFill>
          <a:ln w="7620">
            <a:solidFill>
              <a:srgbClr val="B2D4E5"/>
            </a:solidFill>
            <a:prstDash val="solid"/>
          </a:ln>
        </p:spPr>
      </p:sp>
      <p:sp>
        <p:nvSpPr>
          <p:cNvPr id="8" name="Text 5"/>
          <p:cNvSpPr/>
          <p:nvPr/>
        </p:nvSpPr>
        <p:spPr>
          <a:xfrm>
            <a:off x="5188506" y="520696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Research Objective</a:t>
            </a:r>
            <a:endParaRPr lang="en-US" sz="2300" dirty="0"/>
          </a:p>
        </p:txBody>
      </p:sp>
      <p:sp>
        <p:nvSpPr>
          <p:cNvPr id="9" name="Text 6"/>
          <p:cNvSpPr/>
          <p:nvPr/>
        </p:nvSpPr>
        <p:spPr>
          <a:xfrm>
            <a:off x="5188506" y="5715119"/>
            <a:ext cx="864810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To apply self-supervised deep learning models, inspired by language models, to decipher protein code and create embeddings that facilitate protein function prediction, structure annotation, and engineering.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964412"/>
            <a:ext cx="9845873"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Language Models for Protein Design</a:t>
            </a:r>
            <a:endParaRPr lang="en-US" sz="4650" dirty="0"/>
          </a:p>
        </p:txBody>
      </p:sp>
      <p:sp>
        <p:nvSpPr>
          <p:cNvPr id="3" name="Text 1"/>
          <p:cNvSpPr/>
          <p:nvPr/>
        </p:nvSpPr>
        <p:spPr>
          <a:xfrm>
            <a:off x="793790" y="3275648"/>
            <a:ext cx="372248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Transformer-Based Models</a:t>
            </a:r>
            <a:endParaRPr lang="en-US" sz="2300" dirty="0"/>
          </a:p>
        </p:txBody>
      </p:sp>
      <p:sp>
        <p:nvSpPr>
          <p:cNvPr id="4" name="Text 2"/>
          <p:cNvSpPr/>
          <p:nvPr/>
        </p:nvSpPr>
        <p:spPr>
          <a:xfrm>
            <a:off x="793790" y="3874532"/>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ProtTrans employs transformer architectures initially developed for natural language processing, treating protein sequences as textual data with semantic context.</a:t>
            </a:r>
            <a:endParaRPr lang="en-US" sz="1750" dirty="0"/>
          </a:p>
        </p:txBody>
      </p:sp>
      <p:sp>
        <p:nvSpPr>
          <p:cNvPr id="5" name="Text 3"/>
          <p:cNvSpPr/>
          <p:nvPr/>
        </p:nvSpPr>
        <p:spPr>
          <a:xfrm>
            <a:off x="5332928" y="3275648"/>
            <a:ext cx="3446740"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Self-Supervised Learning</a:t>
            </a:r>
            <a:endParaRPr lang="en-US" sz="2300" dirty="0"/>
          </a:p>
        </p:txBody>
      </p:sp>
      <p:sp>
        <p:nvSpPr>
          <p:cNvPr id="6" name="Text 4"/>
          <p:cNvSpPr/>
          <p:nvPr/>
        </p:nvSpPr>
        <p:spPr>
          <a:xfrm>
            <a:off x="5332928" y="3874532"/>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Using unlabeled protein sequences, models predict masked amino acids, learning rich sequence representations without curated annotations.</a:t>
            </a:r>
            <a:endParaRPr lang="en-US" sz="1750" dirty="0"/>
          </a:p>
        </p:txBody>
      </p:sp>
      <p:sp>
        <p:nvSpPr>
          <p:cNvPr id="7" name="Text 5"/>
          <p:cNvSpPr/>
          <p:nvPr/>
        </p:nvSpPr>
        <p:spPr>
          <a:xfrm>
            <a:off x="9872067" y="3275648"/>
            <a:ext cx="3978116" cy="744141"/>
          </a:xfrm>
          <a:prstGeom prst="rect">
            <a:avLst/>
          </a:prstGeom>
          <a:noFill/>
          <a:ln/>
        </p:spPr>
        <p:txBody>
          <a:bodyPr wrap="squar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Embedding for Protein Features</a:t>
            </a:r>
            <a:endParaRPr lang="en-US" sz="2300" dirty="0"/>
          </a:p>
        </p:txBody>
      </p:sp>
      <p:sp>
        <p:nvSpPr>
          <p:cNvPr id="8" name="Text 6"/>
          <p:cNvSpPr/>
          <p:nvPr/>
        </p:nvSpPr>
        <p:spPr>
          <a:xfrm>
            <a:off x="9872067" y="4246602"/>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learned embeddings capture structural motifs, evolutionary relationships, and biochemical properties, enabling downstream prediction tasks.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44773"/>
            <a:ext cx="6616898"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Methodology &amp; Datasets</a:t>
            </a:r>
            <a:endParaRPr lang="en-US" sz="4650" dirty="0"/>
          </a:p>
        </p:txBody>
      </p:sp>
      <p:sp>
        <p:nvSpPr>
          <p:cNvPr id="4" name="Text 1"/>
          <p:cNvSpPr/>
          <p:nvPr/>
        </p:nvSpPr>
        <p:spPr>
          <a:xfrm>
            <a:off x="793790" y="2356009"/>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Datasets Used</a:t>
            </a:r>
            <a:endParaRPr lang="en-US" sz="2300" dirty="0"/>
          </a:p>
        </p:txBody>
      </p:sp>
      <p:sp>
        <p:nvSpPr>
          <p:cNvPr id="5" name="Text 2"/>
          <p:cNvSpPr/>
          <p:nvPr/>
        </p:nvSpPr>
        <p:spPr>
          <a:xfrm>
            <a:off x="793790" y="2954893"/>
            <a:ext cx="3501509"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UniRef50 and UniRef100: large-scale protein sequence databases ensuring diversity and non-redundancy</a:t>
            </a:r>
            <a:endParaRPr lang="en-US" sz="1750" dirty="0"/>
          </a:p>
        </p:txBody>
      </p:sp>
      <p:sp>
        <p:nvSpPr>
          <p:cNvPr id="6" name="Text 3"/>
          <p:cNvSpPr/>
          <p:nvPr/>
        </p:nvSpPr>
        <p:spPr>
          <a:xfrm>
            <a:off x="793790" y="4485799"/>
            <a:ext cx="3501509"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Merged datasets contain billions of amino acid residues, facilitating deep representation learning</a:t>
            </a:r>
            <a:endParaRPr lang="en-US" sz="1750" dirty="0"/>
          </a:p>
        </p:txBody>
      </p:sp>
      <p:sp>
        <p:nvSpPr>
          <p:cNvPr id="7" name="Text 4"/>
          <p:cNvSpPr/>
          <p:nvPr/>
        </p:nvSpPr>
        <p:spPr>
          <a:xfrm>
            <a:off x="4856321" y="2356009"/>
            <a:ext cx="3253621"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Implementation Details</a:t>
            </a:r>
            <a:endParaRPr lang="en-US" sz="2300" dirty="0"/>
          </a:p>
        </p:txBody>
      </p:sp>
      <p:sp>
        <p:nvSpPr>
          <p:cNvPr id="8" name="Text 5"/>
          <p:cNvSpPr/>
          <p:nvPr/>
        </p:nvSpPr>
        <p:spPr>
          <a:xfrm>
            <a:off x="4856321" y="2954893"/>
            <a:ext cx="3501509"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Training on high-performance clusters to accommodate model size and data volume</a:t>
            </a:r>
            <a:endParaRPr lang="en-US" sz="1750" dirty="0"/>
          </a:p>
        </p:txBody>
      </p:sp>
      <p:sp>
        <p:nvSpPr>
          <p:cNvPr id="9" name="Text 6"/>
          <p:cNvSpPr/>
          <p:nvPr/>
        </p:nvSpPr>
        <p:spPr>
          <a:xfrm>
            <a:off x="4856321" y="4485799"/>
            <a:ext cx="3501509"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Masked language modeling objective with varied masking strategies</a:t>
            </a:r>
            <a:endParaRPr lang="en-US" sz="1750" dirty="0"/>
          </a:p>
        </p:txBody>
      </p:sp>
      <p:sp>
        <p:nvSpPr>
          <p:cNvPr id="10" name="Text 7"/>
          <p:cNvSpPr/>
          <p:nvPr/>
        </p:nvSpPr>
        <p:spPr>
          <a:xfrm>
            <a:off x="4856321" y="5653802"/>
            <a:ext cx="3501509"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Multiple transformer architectures including BERT, XLNet, and T5 adapted for protein data</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44510"/>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Results and Analysis</a:t>
            </a:r>
            <a:endParaRPr lang="en-US" sz="4650" dirty="0"/>
          </a:p>
        </p:txBody>
      </p:sp>
      <p:sp>
        <p:nvSpPr>
          <p:cNvPr id="4" name="Shape 1"/>
          <p:cNvSpPr/>
          <p:nvPr/>
        </p:nvSpPr>
        <p:spPr>
          <a:xfrm>
            <a:off x="6280190" y="1928932"/>
            <a:ext cx="3664863" cy="3526512"/>
          </a:xfrm>
          <a:prstGeom prst="roundRect">
            <a:avLst>
              <a:gd name="adj" fmla="val 2701"/>
            </a:avLst>
          </a:prstGeom>
          <a:solidFill>
            <a:srgbClr val="CCEEFF"/>
          </a:solidFill>
          <a:ln w="7620">
            <a:solidFill>
              <a:srgbClr val="B2D4E5"/>
            </a:solidFill>
            <a:prstDash val="solid"/>
          </a:ln>
        </p:spPr>
      </p:sp>
      <p:sp>
        <p:nvSpPr>
          <p:cNvPr id="5" name="Text 2"/>
          <p:cNvSpPr/>
          <p:nvPr/>
        </p:nvSpPr>
        <p:spPr>
          <a:xfrm>
            <a:off x="6514624" y="2163366"/>
            <a:ext cx="3195995"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Enhanced Protein Feature Prediction</a:t>
            </a:r>
            <a:endParaRPr lang="en-US" sz="2300" dirty="0"/>
          </a:p>
        </p:txBody>
      </p:sp>
      <p:sp>
        <p:nvSpPr>
          <p:cNvPr id="6" name="Text 3"/>
          <p:cNvSpPr/>
          <p:nvPr/>
        </p:nvSpPr>
        <p:spPr>
          <a:xfrm>
            <a:off x="6514624" y="3043595"/>
            <a:ext cx="3195995"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ProtTrans embeddings outperform previous methods on various benchmarks, including secondary structure and binding site prediction.</a:t>
            </a:r>
            <a:endParaRPr lang="en-US" sz="1750" dirty="0"/>
          </a:p>
        </p:txBody>
      </p:sp>
      <p:sp>
        <p:nvSpPr>
          <p:cNvPr id="7" name="Shape 4"/>
          <p:cNvSpPr/>
          <p:nvPr/>
        </p:nvSpPr>
        <p:spPr>
          <a:xfrm>
            <a:off x="10171867" y="1928932"/>
            <a:ext cx="3664863" cy="3526512"/>
          </a:xfrm>
          <a:prstGeom prst="roundRect">
            <a:avLst>
              <a:gd name="adj" fmla="val 2701"/>
            </a:avLst>
          </a:prstGeom>
          <a:solidFill>
            <a:srgbClr val="CCEEFF"/>
          </a:solidFill>
          <a:ln w="7620">
            <a:solidFill>
              <a:srgbClr val="B2D4E5"/>
            </a:solidFill>
            <a:prstDash val="solid"/>
          </a:ln>
        </p:spPr>
      </p:sp>
      <p:sp>
        <p:nvSpPr>
          <p:cNvPr id="8" name="Text 5"/>
          <p:cNvSpPr/>
          <p:nvPr/>
        </p:nvSpPr>
        <p:spPr>
          <a:xfrm>
            <a:off x="10406301" y="2163366"/>
            <a:ext cx="3195995"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Transferability Across Tasks</a:t>
            </a:r>
            <a:endParaRPr lang="en-US" sz="2300" dirty="0"/>
          </a:p>
        </p:txBody>
      </p:sp>
      <p:sp>
        <p:nvSpPr>
          <p:cNvPr id="9" name="Text 6"/>
          <p:cNvSpPr/>
          <p:nvPr/>
        </p:nvSpPr>
        <p:spPr>
          <a:xfrm>
            <a:off x="10406301" y="3043595"/>
            <a:ext cx="3195995"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Models demonstrate robust generalization, enabling applications in mutation impact prediction and design of novel proteins.</a:t>
            </a:r>
            <a:endParaRPr lang="en-US" sz="1750" dirty="0"/>
          </a:p>
        </p:txBody>
      </p:sp>
      <p:sp>
        <p:nvSpPr>
          <p:cNvPr id="10" name="Shape 7"/>
          <p:cNvSpPr/>
          <p:nvPr/>
        </p:nvSpPr>
        <p:spPr>
          <a:xfrm>
            <a:off x="6280190" y="5682258"/>
            <a:ext cx="7556421" cy="1702832"/>
          </a:xfrm>
          <a:prstGeom prst="roundRect">
            <a:avLst>
              <a:gd name="adj" fmla="val 5595"/>
            </a:avLst>
          </a:prstGeom>
          <a:solidFill>
            <a:srgbClr val="CCEEFF"/>
          </a:solidFill>
          <a:ln w="7620">
            <a:solidFill>
              <a:srgbClr val="B2D4E5"/>
            </a:solidFill>
            <a:prstDash val="solid"/>
          </a:ln>
        </p:spPr>
      </p:sp>
      <p:sp>
        <p:nvSpPr>
          <p:cNvPr id="11" name="Text 8"/>
          <p:cNvSpPr/>
          <p:nvPr/>
        </p:nvSpPr>
        <p:spPr>
          <a:xfrm>
            <a:off x="6514624" y="5916692"/>
            <a:ext cx="3504128"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Computational Efficiency</a:t>
            </a:r>
            <a:endParaRPr lang="en-US" sz="2300" dirty="0"/>
          </a:p>
        </p:txBody>
      </p:sp>
      <p:sp>
        <p:nvSpPr>
          <p:cNvPr id="12" name="Text 9"/>
          <p:cNvSpPr/>
          <p:nvPr/>
        </p:nvSpPr>
        <p:spPr>
          <a:xfrm>
            <a:off x="6514624" y="6424851"/>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Use of high-performance computing significantly reduces training time without sacrificing accuracy, enabling scalability.</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1606034"/>
            <a:ext cx="8720733"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Takeaways and Future Work</a:t>
            </a:r>
            <a:endParaRPr lang="en-US" sz="4650" dirty="0"/>
          </a:p>
        </p:txBody>
      </p:sp>
      <p:sp>
        <p:nvSpPr>
          <p:cNvPr id="4" name="Text 1"/>
          <p:cNvSpPr/>
          <p:nvPr/>
        </p:nvSpPr>
        <p:spPr>
          <a:xfrm>
            <a:off x="793790" y="2917269"/>
            <a:ext cx="2759035"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Insights</a:t>
            </a:r>
            <a:endParaRPr lang="en-US" sz="2300" dirty="0"/>
          </a:p>
        </p:txBody>
      </p:sp>
      <p:sp>
        <p:nvSpPr>
          <p:cNvPr id="5" name="Text 2"/>
          <p:cNvSpPr/>
          <p:nvPr/>
        </p:nvSpPr>
        <p:spPr>
          <a:xfrm>
            <a:off x="793790" y="3516154"/>
            <a:ext cx="2759035"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Protein sequences can be effectively modeled as language using transformers, providing rich semantic representations for bioinformatics.</a:t>
            </a:r>
            <a:endParaRPr lang="en-US" sz="1750" dirty="0"/>
          </a:p>
        </p:txBody>
      </p:sp>
      <p:sp>
        <p:nvSpPr>
          <p:cNvPr id="6" name="Text 3"/>
          <p:cNvSpPr/>
          <p:nvPr/>
        </p:nvSpPr>
        <p:spPr>
          <a:xfrm>
            <a:off x="4113848" y="2917269"/>
            <a:ext cx="2759035"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Challenges Ahead</a:t>
            </a:r>
            <a:endParaRPr lang="en-US" sz="2300" dirty="0"/>
          </a:p>
        </p:txBody>
      </p:sp>
      <p:sp>
        <p:nvSpPr>
          <p:cNvPr id="7" name="Text 4"/>
          <p:cNvSpPr/>
          <p:nvPr/>
        </p:nvSpPr>
        <p:spPr>
          <a:xfrm>
            <a:off x="4113848" y="3516154"/>
            <a:ext cx="2759035" cy="290322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Addressing interpretability and integrating structural data remain critical. Adapting models to emerging protein families and annotations is necessary.</a:t>
            </a:r>
            <a:endParaRPr lang="en-US" sz="1750" dirty="0"/>
          </a:p>
        </p:txBody>
      </p:sp>
      <p:sp>
        <p:nvSpPr>
          <p:cNvPr id="8" name="Text 5"/>
          <p:cNvSpPr/>
          <p:nvPr/>
        </p:nvSpPr>
        <p:spPr>
          <a:xfrm>
            <a:off x="7433905" y="2917269"/>
            <a:ext cx="2759035"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Future Directions</a:t>
            </a:r>
            <a:endParaRPr lang="en-US" sz="2300" dirty="0"/>
          </a:p>
        </p:txBody>
      </p:sp>
      <p:sp>
        <p:nvSpPr>
          <p:cNvPr id="9" name="Text 6"/>
          <p:cNvSpPr/>
          <p:nvPr/>
        </p:nvSpPr>
        <p:spPr>
          <a:xfrm>
            <a:off x="7433905" y="3516154"/>
            <a:ext cx="2759035"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Combining multimodal data, enhancing model explanations, and applying ProtTrans embeddings to protein design automation are promising areas.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939284"/>
            <a:ext cx="12612291"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Visualizations Supporting ProtTrans Research</a:t>
            </a:r>
            <a:endParaRPr lang="en-US" sz="4650" dirty="0"/>
          </a:p>
        </p:txBody>
      </p:sp>
      <p:pic>
        <p:nvPicPr>
          <p:cNvPr id="3" name="Image 0" descr="preencoded.png">    </p:cNvPr>
          <p:cNvPicPr>
            <a:picLocks noChangeAspect="1"/>
          </p:cNvPicPr>
          <p:nvPr/>
        </p:nvPicPr>
        <p:blipFill>
          <a:blip r:embed="rId1"/>
          <a:stretch>
            <a:fillRect/>
          </a:stretch>
        </p:blipFill>
        <p:spPr>
          <a:xfrm>
            <a:off x="793790" y="2137172"/>
            <a:ext cx="4120753" cy="2546747"/>
          </a:xfrm>
          <a:prstGeom prst="rect">
            <a:avLst/>
          </a:prstGeom>
        </p:spPr>
      </p:pic>
      <p:sp>
        <p:nvSpPr>
          <p:cNvPr id="4" name="Text 1"/>
          <p:cNvSpPr/>
          <p:nvPr/>
        </p:nvSpPr>
        <p:spPr>
          <a:xfrm>
            <a:off x="793790" y="4967407"/>
            <a:ext cx="4032528"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Protein Sequence Complexity</a:t>
            </a:r>
            <a:endParaRPr lang="en-US" sz="2300" dirty="0"/>
          </a:p>
        </p:txBody>
      </p:sp>
      <p:sp>
        <p:nvSpPr>
          <p:cNvPr id="5" name="Text 2"/>
          <p:cNvSpPr/>
          <p:nvPr/>
        </p:nvSpPr>
        <p:spPr>
          <a:xfrm>
            <a:off x="793790" y="5475565"/>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intricate layout illustrates the diversity and complexity of amino acid sequences ProtTrans models to learn contextual relationships.</a:t>
            </a:r>
            <a:endParaRPr lang="en-US" sz="1750" dirty="0"/>
          </a:p>
        </p:txBody>
      </p:sp>
      <p:pic>
        <p:nvPicPr>
          <p:cNvPr id="6" name="Image 1" descr="preencoded.png">    </p:cNvPr>
          <p:cNvPicPr>
            <a:picLocks noChangeAspect="1"/>
          </p:cNvPicPr>
          <p:nvPr/>
        </p:nvPicPr>
        <p:blipFill>
          <a:blip r:embed="rId2"/>
          <a:stretch>
            <a:fillRect/>
          </a:stretch>
        </p:blipFill>
        <p:spPr>
          <a:xfrm>
            <a:off x="5254704" y="2137172"/>
            <a:ext cx="4120872" cy="2546866"/>
          </a:xfrm>
          <a:prstGeom prst="rect">
            <a:avLst/>
          </a:prstGeom>
        </p:spPr>
      </p:pic>
      <p:sp>
        <p:nvSpPr>
          <p:cNvPr id="7" name="Text 3"/>
          <p:cNvSpPr/>
          <p:nvPr/>
        </p:nvSpPr>
        <p:spPr>
          <a:xfrm>
            <a:off x="5254704" y="4967526"/>
            <a:ext cx="3538895"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Transformer Architecture</a:t>
            </a:r>
            <a:endParaRPr lang="en-US" sz="2300" dirty="0"/>
          </a:p>
        </p:txBody>
      </p:sp>
      <p:sp>
        <p:nvSpPr>
          <p:cNvPr id="8" name="Text 4"/>
          <p:cNvSpPr/>
          <p:nvPr/>
        </p:nvSpPr>
        <p:spPr>
          <a:xfrm>
            <a:off x="5254704" y="5475684"/>
            <a:ext cx="4120872"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Visualization of the deep learning architecture tailored for protein sequences, highlighting attention mechanisms and multilayer processing.</a:t>
            </a:r>
            <a:endParaRPr lang="en-US" sz="1750" dirty="0"/>
          </a:p>
        </p:txBody>
      </p:sp>
      <p:pic>
        <p:nvPicPr>
          <p:cNvPr id="9" name="Image 2" descr="preencoded.png">    </p:cNvPr>
          <p:cNvPicPr>
            <a:picLocks noChangeAspect="1"/>
          </p:cNvPicPr>
          <p:nvPr/>
        </p:nvPicPr>
        <p:blipFill>
          <a:blip r:embed="rId3"/>
          <a:stretch>
            <a:fillRect/>
          </a:stretch>
        </p:blipFill>
        <p:spPr>
          <a:xfrm>
            <a:off x="9715738" y="2137172"/>
            <a:ext cx="4120753" cy="2546747"/>
          </a:xfrm>
          <a:prstGeom prst="rect">
            <a:avLst/>
          </a:prstGeom>
        </p:spPr>
      </p:pic>
      <p:sp>
        <p:nvSpPr>
          <p:cNvPr id="10" name="Text 5"/>
          <p:cNvSpPr/>
          <p:nvPr/>
        </p:nvSpPr>
        <p:spPr>
          <a:xfrm>
            <a:off x="9715738" y="4967407"/>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Training Pipeline</a:t>
            </a:r>
            <a:endParaRPr lang="en-US" sz="2300" dirty="0"/>
          </a:p>
        </p:txBody>
      </p:sp>
      <p:sp>
        <p:nvSpPr>
          <p:cNvPr id="11" name="Text 6"/>
          <p:cNvSpPr/>
          <p:nvPr/>
        </p:nvSpPr>
        <p:spPr>
          <a:xfrm>
            <a:off x="9715738" y="5475565"/>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Diagramming the end-to-end training process, from dataset preparation to model optimization via HPC infrastructure.</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2111693"/>
            <a:ext cx="93852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and Impact of ProtTrans</a:t>
            </a:r>
            <a:endParaRPr lang="en-US" sz="4650" dirty="0"/>
          </a:p>
        </p:txBody>
      </p:sp>
      <p:sp>
        <p:nvSpPr>
          <p:cNvPr id="4" name="Text 1"/>
          <p:cNvSpPr/>
          <p:nvPr/>
        </p:nvSpPr>
        <p:spPr>
          <a:xfrm>
            <a:off x="4451390" y="3940373"/>
            <a:ext cx="9385221"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ProtTrans marks a significant leap in computational biology by successfully bridging protein science with self-supervised deep learning. It establishes a scalable framework that unlocks protein language understanding, enhancing predictions of protein structure and function. This advancement empowers protein engineering, drug discovery, and synthetic biology, heralding a paradigm shift in how protein data is analyzed and leveraged.​</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2966085"/>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THANK YOU!</a:t>
            </a:r>
            <a:endParaRPr lang="en-US" sz="4650" dirty="0"/>
          </a:p>
        </p:txBody>
      </p:sp>
      <p:sp>
        <p:nvSpPr>
          <p:cNvPr id="5" name="Shape 2"/>
          <p:cNvSpPr/>
          <p:nvPr/>
        </p:nvSpPr>
        <p:spPr>
          <a:xfrm>
            <a:off x="793790" y="4050506"/>
            <a:ext cx="4196358" cy="1213009"/>
          </a:xfrm>
          <a:prstGeom prst="roundRect">
            <a:avLst>
              <a:gd name="adj" fmla="val 7854"/>
            </a:avLst>
          </a:prstGeom>
          <a:solidFill>
            <a:srgbClr val="CCEEFF"/>
          </a:solidFill>
          <a:ln w="7620">
            <a:solidFill>
              <a:srgbClr val="B2D4E5"/>
            </a:solidFill>
            <a:prstDash val="solid"/>
          </a:ln>
        </p:spPr>
      </p:sp>
      <p:sp>
        <p:nvSpPr>
          <p:cNvPr id="6" name="Text 3"/>
          <p:cNvSpPr/>
          <p:nvPr/>
        </p:nvSpPr>
        <p:spPr>
          <a:xfrm>
            <a:off x="1028224" y="4284940"/>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Janhavi Patil</a:t>
            </a:r>
            <a:endParaRPr lang="en-US" sz="2300" dirty="0"/>
          </a:p>
        </p:txBody>
      </p:sp>
      <p:sp>
        <p:nvSpPr>
          <p:cNvPr id="7" name="Shape 4"/>
          <p:cNvSpPr/>
          <p:nvPr/>
        </p:nvSpPr>
        <p:spPr>
          <a:xfrm>
            <a:off x="5216962" y="4050506"/>
            <a:ext cx="4196358" cy="1213009"/>
          </a:xfrm>
          <a:prstGeom prst="roundRect">
            <a:avLst>
              <a:gd name="adj" fmla="val 7854"/>
            </a:avLst>
          </a:prstGeom>
          <a:solidFill>
            <a:srgbClr val="CCEEFF"/>
          </a:solidFill>
          <a:ln w="7620">
            <a:solidFill>
              <a:srgbClr val="B2D4E5"/>
            </a:solidFill>
            <a:prstDash val="solid"/>
          </a:ln>
        </p:spPr>
      </p:sp>
      <p:sp>
        <p:nvSpPr>
          <p:cNvPr id="8" name="Text 5"/>
          <p:cNvSpPr/>
          <p:nvPr/>
        </p:nvSpPr>
        <p:spPr>
          <a:xfrm>
            <a:off x="5451396" y="4284940"/>
            <a:ext cx="3727490"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Raghavendra Prasath Sridhar</a:t>
            </a:r>
            <a:endParaRPr lang="en-US" sz="2300" dirty="0"/>
          </a:p>
        </p:txBody>
      </p:sp>
      <p:sp>
        <p:nvSpPr>
          <p:cNvPr id="9" name="Shape 6"/>
          <p:cNvSpPr/>
          <p:nvPr/>
        </p:nvSpPr>
        <p:spPr>
          <a:xfrm>
            <a:off x="9640133" y="4050506"/>
            <a:ext cx="4196358" cy="1213009"/>
          </a:xfrm>
          <a:prstGeom prst="roundRect">
            <a:avLst>
              <a:gd name="adj" fmla="val 7854"/>
            </a:avLst>
          </a:prstGeom>
          <a:solidFill>
            <a:srgbClr val="CCEEFF"/>
          </a:solidFill>
          <a:ln w="7620">
            <a:solidFill>
              <a:srgbClr val="B2D4E5"/>
            </a:solidFill>
            <a:prstDash val="solid"/>
          </a:ln>
        </p:spPr>
      </p:sp>
      <p:sp>
        <p:nvSpPr>
          <p:cNvPr id="10" name="Text 7"/>
          <p:cNvSpPr/>
          <p:nvPr/>
        </p:nvSpPr>
        <p:spPr>
          <a:xfrm>
            <a:off x="9874568" y="4284940"/>
            <a:ext cx="3048953"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Gunashree Rajakumar</a:t>
            </a:r>
            <a:endParaRPr lang="en-US" sz="2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23768"/>
            <a:ext cx="7556421" cy="1190863"/>
          </a:xfrm>
          <a:prstGeom prst="rect">
            <a:avLst/>
          </a:prstGeom>
          <a:noFill/>
          <a:ln/>
        </p:spPr>
        <p:txBody>
          <a:bodyPr wrap="square" lIns="0" tIns="0" rIns="0" bIns="0" rtlCol="0" anchor="t"/>
          <a:lstStyle/>
          <a:p>
            <a:pPr algn="l" indent="0" marL="0">
              <a:lnSpc>
                <a:spcPts val="4650"/>
              </a:lnSpc>
              <a:buNone/>
            </a:pPr>
            <a:r>
              <a:rPr lang="en-US" sz="3750" b="1" dirty="0">
                <a:solidFill>
                  <a:srgbClr val="000000"/>
                </a:solidFill>
                <a:latin typeface="Petrona Bold" pitchFamily="34" charset="0"/>
                <a:ea typeface="Petrona Bold" pitchFamily="34" charset="-122"/>
                <a:cs typeface="Petrona Bold" pitchFamily="34" charset="-120"/>
              </a:rPr>
              <a:t>ProGen: Language Modeling for Protein Generation (Paper 1)</a:t>
            </a:r>
            <a:endParaRPr lang="en-US" sz="3750" dirty="0"/>
          </a:p>
        </p:txBody>
      </p:sp>
      <p:sp>
        <p:nvSpPr>
          <p:cNvPr id="4" name="Text 1"/>
          <p:cNvSpPr/>
          <p:nvPr/>
        </p:nvSpPr>
        <p:spPr>
          <a:xfrm>
            <a:off x="793790" y="2041446"/>
            <a:ext cx="3572470" cy="446603"/>
          </a:xfrm>
          <a:prstGeom prst="rect">
            <a:avLst/>
          </a:prstGeom>
          <a:noFill/>
          <a:ln/>
        </p:spPr>
        <p:txBody>
          <a:bodyPr wrap="none" lIns="0" tIns="0" rIns="0" bIns="0" rtlCol="0" anchor="t"/>
          <a:lstStyle/>
          <a:p>
            <a:pPr algn="l" indent="0" marL="0">
              <a:lnSpc>
                <a:spcPts val="3500"/>
              </a:lnSpc>
              <a:buNone/>
            </a:pPr>
            <a:r>
              <a:rPr lang="en-US" sz="2800" b="1" dirty="0">
                <a:solidFill>
                  <a:srgbClr val="000000"/>
                </a:solidFill>
                <a:latin typeface="Petrona Bold" pitchFamily="34" charset="0"/>
                <a:ea typeface="Petrona Bold" pitchFamily="34" charset="-122"/>
                <a:cs typeface="Petrona Bold" pitchFamily="34" charset="-120"/>
              </a:rPr>
              <a:t>Problem Statement</a:t>
            </a:r>
            <a:endParaRPr lang="en-US" sz="2800" dirty="0"/>
          </a:p>
        </p:txBody>
      </p:sp>
      <p:sp>
        <p:nvSpPr>
          <p:cNvPr id="5" name="Text 2"/>
          <p:cNvSpPr/>
          <p:nvPr/>
        </p:nvSpPr>
        <p:spPr>
          <a:xfrm>
            <a:off x="793790" y="2828211"/>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How can we harness the vast collection of unlabeled protein sequences to train a generative model that produces novel, functionally viable proteins—without relying on expensive structural data—by treating amino-acid chains as a language?</a:t>
            </a:r>
            <a:endParaRPr lang="en-US" sz="1750" dirty="0"/>
          </a:p>
        </p:txBody>
      </p:sp>
      <p:sp>
        <p:nvSpPr>
          <p:cNvPr id="6" name="Text 3"/>
          <p:cNvSpPr/>
          <p:nvPr/>
        </p:nvSpPr>
        <p:spPr>
          <a:xfrm>
            <a:off x="793790" y="4619982"/>
            <a:ext cx="3572470" cy="446603"/>
          </a:xfrm>
          <a:prstGeom prst="rect">
            <a:avLst/>
          </a:prstGeom>
          <a:noFill/>
          <a:ln/>
        </p:spPr>
        <p:txBody>
          <a:bodyPr wrap="none" lIns="0" tIns="0" rIns="0" bIns="0" rtlCol="0" anchor="t"/>
          <a:lstStyle/>
          <a:p>
            <a:pPr algn="l" indent="0" marL="0">
              <a:lnSpc>
                <a:spcPts val="3500"/>
              </a:lnSpc>
              <a:buNone/>
            </a:pPr>
            <a:r>
              <a:rPr lang="en-US" sz="2800" b="1" dirty="0">
                <a:solidFill>
                  <a:srgbClr val="000000"/>
                </a:solidFill>
                <a:latin typeface="Petrona Bold" pitchFamily="34" charset="0"/>
                <a:ea typeface="Petrona Bold" pitchFamily="34" charset="-122"/>
                <a:cs typeface="Petrona Bold" pitchFamily="34" charset="-120"/>
              </a:rPr>
              <a:t>Objective</a:t>
            </a:r>
            <a:endParaRPr lang="en-US" sz="2800" dirty="0"/>
          </a:p>
        </p:txBody>
      </p:sp>
      <p:sp>
        <p:nvSpPr>
          <p:cNvPr id="7" name="Text 4"/>
          <p:cNvSpPr/>
          <p:nvPr/>
        </p:nvSpPr>
        <p:spPr>
          <a:xfrm>
            <a:off x="793790" y="5406747"/>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Our research bridges computational biology with machine learning to enable the generation of novel protein sequences without relying on costly structural annotations. By treating protein sequences as a form of language, we've developed an unsupervised learning approach that could revolutionize synthetic biology, medicine, and material science.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01447"/>
            <a:ext cx="6700838" cy="595432"/>
          </a:xfrm>
          <a:prstGeom prst="rect">
            <a:avLst/>
          </a:prstGeom>
          <a:noFill/>
          <a:ln/>
        </p:spPr>
        <p:txBody>
          <a:bodyPr wrap="none" lIns="0" tIns="0" rIns="0" bIns="0" rtlCol="0" anchor="t"/>
          <a:lstStyle/>
          <a:p>
            <a:pPr algn="l" indent="0" marL="0">
              <a:lnSpc>
                <a:spcPts val="4650"/>
              </a:lnSpc>
              <a:buNone/>
            </a:pPr>
            <a:r>
              <a:rPr lang="en-US" sz="3750" b="1" dirty="0">
                <a:solidFill>
                  <a:srgbClr val="000000"/>
                </a:solidFill>
                <a:latin typeface="Petrona Bold" pitchFamily="34" charset="0"/>
                <a:ea typeface="Petrona Bold" pitchFamily="34" charset="-122"/>
                <a:cs typeface="Petrona Bold" pitchFamily="34" charset="-120"/>
              </a:rPr>
              <a:t>Protein Engineering Challenge</a:t>
            </a:r>
            <a:endParaRPr lang="en-US" sz="3750" dirty="0"/>
          </a:p>
        </p:txBody>
      </p:sp>
      <p:pic>
        <p:nvPicPr>
          <p:cNvPr id="4" name="Image 1" descr="preencoded.png">    </p:cNvPr>
          <p:cNvPicPr>
            <a:picLocks noChangeAspect="1"/>
          </p:cNvPicPr>
          <p:nvPr/>
        </p:nvPicPr>
        <p:blipFill>
          <a:blip r:embed="rId2"/>
          <a:stretch>
            <a:fillRect/>
          </a:stretch>
        </p:blipFill>
        <p:spPr>
          <a:xfrm>
            <a:off x="7545824" y="1952030"/>
            <a:ext cx="1246703" cy="1687592"/>
          </a:xfrm>
          <a:prstGeom prst="rect">
            <a:avLst/>
          </a:prstGeom>
        </p:spPr>
      </p:pic>
      <p:pic>
        <p:nvPicPr>
          <p:cNvPr id="5" name="Image 2" descr="preencoded.png">    </p:cNvPr>
          <p:cNvPicPr>
            <a:picLocks noChangeAspect="1"/>
          </p:cNvPicPr>
          <p:nvPr/>
        </p:nvPicPr>
        <p:blipFill>
          <a:blip r:embed="rId3"/>
          <a:stretch>
            <a:fillRect/>
          </a:stretch>
        </p:blipFill>
        <p:spPr>
          <a:xfrm>
            <a:off x="8009692" y="2815590"/>
            <a:ext cx="318968" cy="398621"/>
          </a:xfrm>
          <a:prstGeom prst="rect">
            <a:avLst/>
          </a:prstGeom>
        </p:spPr>
      </p:pic>
      <p:sp>
        <p:nvSpPr>
          <p:cNvPr id="6" name="Text 1"/>
          <p:cNvSpPr/>
          <p:nvPr/>
        </p:nvSpPr>
        <p:spPr>
          <a:xfrm>
            <a:off x="9019342" y="2178844"/>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Novel Solutions</a:t>
            </a:r>
            <a:endParaRPr lang="en-US" sz="2300" dirty="0"/>
          </a:p>
        </p:txBody>
      </p:sp>
      <p:sp>
        <p:nvSpPr>
          <p:cNvPr id="7" name="Text 2"/>
          <p:cNvSpPr/>
          <p:nvPr/>
        </p:nvSpPr>
        <p:spPr>
          <a:xfrm>
            <a:off x="9019342" y="2687003"/>
            <a:ext cx="459045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Addressing challenges in medicine, biology, and materials</a:t>
            </a:r>
            <a:endParaRPr lang="en-US" sz="1750" dirty="0"/>
          </a:p>
        </p:txBody>
      </p:sp>
      <p:sp>
        <p:nvSpPr>
          <p:cNvPr id="8" name="Shape 3"/>
          <p:cNvSpPr/>
          <p:nvPr/>
        </p:nvSpPr>
        <p:spPr>
          <a:xfrm>
            <a:off x="8849201" y="3652718"/>
            <a:ext cx="4930735" cy="15240"/>
          </a:xfrm>
          <a:prstGeom prst="roundRect">
            <a:avLst>
              <a:gd name="adj" fmla="val 625116"/>
            </a:avLst>
          </a:prstGeom>
          <a:solidFill>
            <a:srgbClr val="B2D4E5"/>
          </a:solidFill>
          <a:ln/>
        </p:spPr>
      </p:sp>
      <p:pic>
        <p:nvPicPr>
          <p:cNvPr id="9" name="Image 3" descr="preencoded.png">    </p:cNvPr>
          <p:cNvPicPr>
            <a:picLocks noChangeAspect="1"/>
          </p:cNvPicPr>
          <p:nvPr/>
        </p:nvPicPr>
        <p:blipFill>
          <a:blip r:embed="rId4"/>
          <a:stretch>
            <a:fillRect/>
          </a:stretch>
        </p:blipFill>
        <p:spPr>
          <a:xfrm>
            <a:off x="6922413" y="3696295"/>
            <a:ext cx="2493526" cy="1687592"/>
          </a:xfrm>
          <a:prstGeom prst="rect">
            <a:avLst/>
          </a:prstGeom>
        </p:spPr>
      </p:pic>
      <p:pic>
        <p:nvPicPr>
          <p:cNvPr id="10" name="Image 4" descr="preencoded.png">    </p:cNvPr>
          <p:cNvPicPr>
            <a:picLocks noChangeAspect="1"/>
          </p:cNvPicPr>
          <p:nvPr/>
        </p:nvPicPr>
        <p:blipFill>
          <a:blip r:embed="rId5"/>
          <a:stretch>
            <a:fillRect/>
          </a:stretch>
        </p:blipFill>
        <p:spPr>
          <a:xfrm>
            <a:off x="8009573" y="4340781"/>
            <a:ext cx="318968" cy="398621"/>
          </a:xfrm>
          <a:prstGeom prst="rect">
            <a:avLst/>
          </a:prstGeom>
        </p:spPr>
      </p:pic>
      <p:sp>
        <p:nvSpPr>
          <p:cNvPr id="11" name="Text 4"/>
          <p:cNvSpPr/>
          <p:nvPr/>
        </p:nvSpPr>
        <p:spPr>
          <a:xfrm>
            <a:off x="9642753" y="3923109"/>
            <a:ext cx="3244096"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Limited Structural Data</a:t>
            </a:r>
            <a:endParaRPr lang="en-US" sz="2300" dirty="0"/>
          </a:p>
        </p:txBody>
      </p:sp>
      <p:sp>
        <p:nvSpPr>
          <p:cNvPr id="12" name="Text 5"/>
          <p:cNvSpPr/>
          <p:nvPr/>
        </p:nvSpPr>
        <p:spPr>
          <a:xfrm>
            <a:off x="9642753" y="4431268"/>
            <a:ext cx="3967043"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Expensive and time-consuming annotation processes</a:t>
            </a:r>
            <a:endParaRPr lang="en-US" sz="1750" dirty="0"/>
          </a:p>
        </p:txBody>
      </p:sp>
      <p:sp>
        <p:nvSpPr>
          <p:cNvPr id="13" name="Shape 6"/>
          <p:cNvSpPr/>
          <p:nvPr/>
        </p:nvSpPr>
        <p:spPr>
          <a:xfrm>
            <a:off x="9472613" y="5396984"/>
            <a:ext cx="4307324" cy="15240"/>
          </a:xfrm>
          <a:prstGeom prst="roundRect">
            <a:avLst>
              <a:gd name="adj" fmla="val 625116"/>
            </a:avLst>
          </a:prstGeom>
          <a:solidFill>
            <a:srgbClr val="B2D4E5"/>
          </a:solidFill>
          <a:ln/>
        </p:spPr>
      </p:sp>
      <p:pic>
        <p:nvPicPr>
          <p:cNvPr id="14" name="Image 5" descr="preencoded.png">    </p:cNvPr>
          <p:cNvPicPr>
            <a:picLocks noChangeAspect="1"/>
          </p:cNvPicPr>
          <p:nvPr/>
        </p:nvPicPr>
        <p:blipFill>
          <a:blip r:embed="rId6"/>
          <a:stretch>
            <a:fillRect/>
          </a:stretch>
        </p:blipFill>
        <p:spPr>
          <a:xfrm>
            <a:off x="6299002" y="5440561"/>
            <a:ext cx="3740348" cy="1687592"/>
          </a:xfrm>
          <a:prstGeom prst="rect">
            <a:avLst/>
          </a:prstGeom>
        </p:spPr>
      </p:pic>
      <p:pic>
        <p:nvPicPr>
          <p:cNvPr id="15" name="Image 6" descr="preencoded.png">    </p:cNvPr>
          <p:cNvPicPr>
            <a:picLocks noChangeAspect="1"/>
          </p:cNvPicPr>
          <p:nvPr/>
        </p:nvPicPr>
        <p:blipFill>
          <a:blip r:embed="rId7"/>
          <a:stretch>
            <a:fillRect/>
          </a:stretch>
        </p:blipFill>
        <p:spPr>
          <a:xfrm>
            <a:off x="8009573" y="6085046"/>
            <a:ext cx="318968" cy="398621"/>
          </a:xfrm>
          <a:prstGeom prst="rect">
            <a:avLst/>
          </a:prstGeom>
        </p:spPr>
      </p:pic>
      <p:sp>
        <p:nvSpPr>
          <p:cNvPr id="16" name="Text 7"/>
          <p:cNvSpPr/>
          <p:nvPr/>
        </p:nvSpPr>
        <p:spPr>
          <a:xfrm>
            <a:off x="10266164" y="5667375"/>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Vast Sequence Space</a:t>
            </a:r>
            <a:endParaRPr lang="en-US" sz="2300" dirty="0"/>
          </a:p>
        </p:txBody>
      </p:sp>
      <p:sp>
        <p:nvSpPr>
          <p:cNvPr id="17" name="Text 8"/>
          <p:cNvSpPr/>
          <p:nvPr/>
        </p:nvSpPr>
        <p:spPr>
          <a:xfrm>
            <a:off x="10266164" y="6175534"/>
            <a:ext cx="334363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~280M unannotated protein sequences available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99937"/>
            <a:ext cx="7876699" cy="595432"/>
          </a:xfrm>
          <a:prstGeom prst="rect">
            <a:avLst/>
          </a:prstGeom>
          <a:noFill/>
          <a:ln/>
        </p:spPr>
        <p:txBody>
          <a:bodyPr wrap="none" lIns="0" tIns="0" rIns="0" bIns="0" rtlCol="0" anchor="t"/>
          <a:lstStyle/>
          <a:p>
            <a:pPr algn="l" indent="0" marL="0">
              <a:lnSpc>
                <a:spcPts val="4650"/>
              </a:lnSpc>
              <a:buNone/>
            </a:pPr>
            <a:r>
              <a:rPr lang="en-US" sz="3750" b="1" dirty="0">
                <a:solidFill>
                  <a:srgbClr val="000000"/>
                </a:solidFill>
                <a:latin typeface="Petrona Bold" pitchFamily="34" charset="0"/>
                <a:ea typeface="Petrona Bold" pitchFamily="34" charset="-122"/>
                <a:cs typeface="Petrona Bold" pitchFamily="34" charset="-120"/>
              </a:rPr>
              <a:t>Language Models for Protein Design</a:t>
            </a:r>
            <a:endParaRPr lang="en-US" sz="3750" dirty="0"/>
          </a:p>
        </p:txBody>
      </p:sp>
      <p:sp>
        <p:nvSpPr>
          <p:cNvPr id="3" name="Text 1"/>
          <p:cNvSpPr/>
          <p:nvPr/>
        </p:nvSpPr>
        <p:spPr>
          <a:xfrm>
            <a:off x="793790" y="2477333"/>
            <a:ext cx="323730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Traditional Approaches</a:t>
            </a:r>
            <a:endParaRPr lang="en-US" sz="2300" dirty="0"/>
          </a:p>
        </p:txBody>
      </p:sp>
      <p:sp>
        <p:nvSpPr>
          <p:cNvPr id="4" name="Text 2"/>
          <p:cNvSpPr/>
          <p:nvPr/>
        </p:nvSpPr>
        <p:spPr>
          <a:xfrm>
            <a:off x="793790" y="3076218"/>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Previous protein design methods have relied heavily on:</a:t>
            </a:r>
            <a:endParaRPr lang="en-US" sz="1750" dirty="0"/>
          </a:p>
        </p:txBody>
      </p:sp>
      <p:sp>
        <p:nvSpPr>
          <p:cNvPr id="5" name="Text 3"/>
          <p:cNvSpPr/>
          <p:nvPr/>
        </p:nvSpPr>
        <p:spPr>
          <a:xfrm>
            <a:off x="793790" y="36431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Physics-based modeling</a:t>
            </a:r>
            <a:endParaRPr lang="en-US" sz="1750" dirty="0"/>
          </a:p>
        </p:txBody>
      </p:sp>
      <p:sp>
        <p:nvSpPr>
          <p:cNvPr id="6" name="Text 4"/>
          <p:cNvSpPr/>
          <p:nvPr/>
        </p:nvSpPr>
        <p:spPr>
          <a:xfrm>
            <a:off x="793790" y="408539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Homology modeling</a:t>
            </a:r>
            <a:endParaRPr lang="en-US" sz="1750" dirty="0"/>
          </a:p>
        </p:txBody>
      </p:sp>
      <p:sp>
        <p:nvSpPr>
          <p:cNvPr id="7" name="Text 5"/>
          <p:cNvSpPr/>
          <p:nvPr/>
        </p:nvSpPr>
        <p:spPr>
          <a:xfrm>
            <a:off x="793790" y="452759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Experimental directed evolution</a:t>
            </a:r>
            <a:endParaRPr lang="en-US" sz="1750" dirty="0"/>
          </a:p>
        </p:txBody>
      </p:sp>
      <p:sp>
        <p:nvSpPr>
          <p:cNvPr id="8" name="Text 6"/>
          <p:cNvSpPr/>
          <p:nvPr/>
        </p:nvSpPr>
        <p:spPr>
          <a:xfrm>
            <a:off x="793790" y="496978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Structure-based computational design</a:t>
            </a:r>
            <a:endParaRPr lang="en-US" sz="1750" dirty="0"/>
          </a:p>
        </p:txBody>
      </p:sp>
      <p:sp>
        <p:nvSpPr>
          <p:cNvPr id="9" name="Text 7"/>
          <p:cNvSpPr/>
          <p:nvPr/>
        </p:nvSpPr>
        <p:spPr>
          <a:xfrm>
            <a:off x="793790" y="5536763"/>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These approaches typically require structural information and are computationally intensive.</a:t>
            </a:r>
            <a:endParaRPr lang="en-US" sz="1750" dirty="0"/>
          </a:p>
        </p:txBody>
      </p:sp>
      <p:sp>
        <p:nvSpPr>
          <p:cNvPr id="10" name="Text 8"/>
          <p:cNvSpPr/>
          <p:nvPr/>
        </p:nvSpPr>
        <p:spPr>
          <a:xfrm>
            <a:off x="7599521" y="2477333"/>
            <a:ext cx="4062889" cy="372070"/>
          </a:xfrm>
          <a:prstGeom prst="rect">
            <a:avLst/>
          </a:prstGeom>
          <a:noFill/>
          <a:ln/>
        </p:spPr>
        <p:txBody>
          <a:bodyPr wrap="none" lIns="0" tIns="0" rIns="0" bIns="0" rtlCol="0" anchor="t"/>
          <a:lstStyle/>
          <a:p>
            <a:pPr algn="l" indent="0" marL="0">
              <a:lnSpc>
                <a:spcPts val="2900"/>
              </a:lnSpc>
              <a:buNone/>
            </a:pPr>
            <a:r>
              <a:rPr lang="en-US" sz="2300" b="1" dirty="0">
                <a:solidFill>
                  <a:srgbClr val="000000"/>
                </a:solidFill>
                <a:latin typeface="Petrona Bold" pitchFamily="34" charset="0"/>
                <a:ea typeface="Petrona Bold" pitchFamily="34" charset="-122"/>
                <a:cs typeface="Petrona Bold" pitchFamily="34" charset="-120"/>
              </a:rPr>
              <a:t>Language Modeling Approach</a:t>
            </a:r>
            <a:endParaRPr lang="en-US" sz="2300" dirty="0"/>
          </a:p>
        </p:txBody>
      </p:sp>
      <p:sp>
        <p:nvSpPr>
          <p:cNvPr id="11" name="Text 9"/>
          <p:cNvSpPr/>
          <p:nvPr/>
        </p:nvSpPr>
        <p:spPr>
          <a:xfrm>
            <a:off x="7599521" y="3076218"/>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ProGen's innovative methodology:</a:t>
            </a:r>
            <a:endParaRPr lang="en-US" sz="1750" dirty="0"/>
          </a:p>
        </p:txBody>
      </p:sp>
      <p:sp>
        <p:nvSpPr>
          <p:cNvPr id="12" name="Text 10"/>
          <p:cNvSpPr/>
          <p:nvPr/>
        </p:nvSpPr>
        <p:spPr>
          <a:xfrm>
            <a:off x="7599521" y="36431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Treats amino acid sequences as "text"</a:t>
            </a:r>
            <a:endParaRPr lang="en-US" sz="1750" dirty="0"/>
          </a:p>
        </p:txBody>
      </p:sp>
      <p:sp>
        <p:nvSpPr>
          <p:cNvPr id="13" name="Text 11"/>
          <p:cNvSpPr/>
          <p:nvPr/>
        </p:nvSpPr>
        <p:spPr>
          <a:xfrm>
            <a:off x="7599521" y="408539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Learns patterns across diverse proteins</a:t>
            </a:r>
            <a:endParaRPr lang="en-US" sz="1750" dirty="0"/>
          </a:p>
        </p:txBody>
      </p:sp>
      <p:sp>
        <p:nvSpPr>
          <p:cNvPr id="14" name="Text 12"/>
          <p:cNvSpPr/>
          <p:nvPr/>
        </p:nvSpPr>
        <p:spPr>
          <a:xfrm>
            <a:off x="7599521" y="452759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Enables unsupervised learning</a:t>
            </a:r>
            <a:endParaRPr lang="en-US" sz="1750" dirty="0"/>
          </a:p>
        </p:txBody>
      </p:sp>
      <p:sp>
        <p:nvSpPr>
          <p:cNvPr id="15" name="Text 13"/>
          <p:cNvSpPr/>
          <p:nvPr/>
        </p:nvSpPr>
        <p:spPr>
          <a:xfrm>
            <a:off x="7599521" y="496978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Requires no structural annotation</a:t>
            </a:r>
            <a:endParaRPr lang="en-US" sz="1750" dirty="0"/>
          </a:p>
        </p:txBody>
      </p:sp>
      <p:sp>
        <p:nvSpPr>
          <p:cNvPr id="16" name="Text 14"/>
          <p:cNvSpPr/>
          <p:nvPr/>
        </p:nvSpPr>
        <p:spPr>
          <a:xfrm>
            <a:off x="7599521" y="5536763"/>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approach dramatically expands the available training data by incorporating sequences lacking structural information.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21475"/>
            <a:ext cx="6998970" cy="595432"/>
          </a:xfrm>
          <a:prstGeom prst="rect">
            <a:avLst/>
          </a:prstGeom>
          <a:noFill/>
          <a:ln/>
        </p:spPr>
        <p:txBody>
          <a:bodyPr wrap="none" lIns="0" tIns="0" rIns="0" bIns="0" rtlCol="0" anchor="t"/>
          <a:lstStyle/>
          <a:p>
            <a:pPr algn="l" indent="0" marL="0">
              <a:lnSpc>
                <a:spcPts val="4650"/>
              </a:lnSpc>
              <a:buNone/>
            </a:pPr>
            <a:r>
              <a:rPr lang="en-US" sz="3750" b="1" dirty="0">
                <a:solidFill>
                  <a:srgbClr val="000000"/>
                </a:solidFill>
                <a:latin typeface="Petrona Bold" pitchFamily="34" charset="0"/>
                <a:ea typeface="Petrona Bold" pitchFamily="34" charset="-122"/>
                <a:cs typeface="Petrona Bold" pitchFamily="34" charset="-120"/>
              </a:rPr>
              <a:t>Methodology &amp; Implementation</a:t>
            </a:r>
            <a:endParaRPr lang="en-US" sz="3750" dirty="0"/>
          </a:p>
        </p:txBody>
      </p:sp>
      <p:pic>
        <p:nvPicPr>
          <p:cNvPr id="4" name="Image 1" descr="preencoded.png">    </p:cNvPr>
          <p:cNvPicPr>
            <a:picLocks noChangeAspect="1"/>
          </p:cNvPicPr>
          <p:nvPr/>
        </p:nvPicPr>
        <p:blipFill>
          <a:blip r:embed="rId2"/>
          <a:stretch>
            <a:fillRect/>
          </a:stretch>
        </p:blipFill>
        <p:spPr>
          <a:xfrm>
            <a:off x="793790" y="2172057"/>
            <a:ext cx="1134070" cy="1687592"/>
          </a:xfrm>
          <a:prstGeom prst="rect">
            <a:avLst/>
          </a:prstGeom>
        </p:spPr>
      </p:pic>
      <p:sp>
        <p:nvSpPr>
          <p:cNvPr id="5" name="Text 1"/>
          <p:cNvSpPr/>
          <p:nvPr/>
        </p:nvSpPr>
        <p:spPr>
          <a:xfrm>
            <a:off x="2268022" y="239887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Dataset Preparation</a:t>
            </a:r>
            <a:endParaRPr lang="en-US" sz="2300" dirty="0"/>
          </a:p>
        </p:txBody>
      </p:sp>
      <p:sp>
        <p:nvSpPr>
          <p:cNvPr id="6" name="Text 2"/>
          <p:cNvSpPr/>
          <p:nvPr/>
        </p:nvSpPr>
        <p:spPr>
          <a:xfrm>
            <a:off x="2268022" y="2907030"/>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Collection of ~280M protein sequences from UniProt databases with taxonomic and keyword annotations</a:t>
            </a:r>
            <a:endParaRPr lang="en-US" sz="1750" dirty="0"/>
          </a:p>
        </p:txBody>
      </p:sp>
      <p:pic>
        <p:nvPicPr>
          <p:cNvPr id="7" name="Image 2" descr="preencoded.png">    </p:cNvPr>
          <p:cNvPicPr>
            <a:picLocks noChangeAspect="1"/>
          </p:cNvPicPr>
          <p:nvPr/>
        </p:nvPicPr>
        <p:blipFill>
          <a:blip r:embed="rId3"/>
          <a:stretch>
            <a:fillRect/>
          </a:stretch>
        </p:blipFill>
        <p:spPr>
          <a:xfrm>
            <a:off x="793790" y="3859649"/>
            <a:ext cx="1134070" cy="1360884"/>
          </a:xfrm>
          <a:prstGeom prst="rect">
            <a:avLst/>
          </a:prstGeom>
        </p:spPr>
      </p:pic>
      <p:sp>
        <p:nvSpPr>
          <p:cNvPr id="8" name="Text 3"/>
          <p:cNvSpPr/>
          <p:nvPr/>
        </p:nvSpPr>
        <p:spPr>
          <a:xfrm>
            <a:off x="2268022" y="4086463"/>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Model Architecture</a:t>
            </a:r>
            <a:endParaRPr lang="en-US" sz="2300" dirty="0"/>
          </a:p>
        </p:txBody>
      </p:sp>
      <p:sp>
        <p:nvSpPr>
          <p:cNvPr id="9" name="Text 4"/>
          <p:cNvSpPr/>
          <p:nvPr/>
        </p:nvSpPr>
        <p:spPr>
          <a:xfrm>
            <a:off x="2268022" y="4594622"/>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1.2 billion parameter transformer-based language model</a:t>
            </a:r>
            <a:endParaRPr lang="en-US" sz="1750" dirty="0"/>
          </a:p>
        </p:txBody>
      </p:sp>
      <p:pic>
        <p:nvPicPr>
          <p:cNvPr id="10" name="Image 3" descr="preencoded.png">    </p:cNvPr>
          <p:cNvPicPr>
            <a:picLocks noChangeAspect="1"/>
          </p:cNvPicPr>
          <p:nvPr/>
        </p:nvPicPr>
        <p:blipFill>
          <a:blip r:embed="rId4"/>
          <a:stretch>
            <a:fillRect/>
          </a:stretch>
        </p:blipFill>
        <p:spPr>
          <a:xfrm>
            <a:off x="793790" y="5220533"/>
            <a:ext cx="1134070" cy="1687592"/>
          </a:xfrm>
          <a:prstGeom prst="rect">
            <a:avLst/>
          </a:prstGeom>
        </p:spPr>
      </p:pic>
      <p:sp>
        <p:nvSpPr>
          <p:cNvPr id="11" name="Text 5"/>
          <p:cNvSpPr/>
          <p:nvPr/>
        </p:nvSpPr>
        <p:spPr>
          <a:xfrm>
            <a:off x="2268022" y="5447348"/>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Conditional Training</a:t>
            </a:r>
            <a:endParaRPr lang="en-US" sz="2300" dirty="0"/>
          </a:p>
        </p:txBody>
      </p:sp>
      <p:sp>
        <p:nvSpPr>
          <p:cNvPr id="12" name="Text 6"/>
          <p:cNvSpPr/>
          <p:nvPr/>
        </p:nvSpPr>
        <p:spPr>
          <a:xfrm>
            <a:off x="2268022" y="5955506"/>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Sequence generation conditioned on taxonomic and functional tags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1828324"/>
            <a:ext cx="5954197"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Results and Analysis</a:t>
            </a:r>
            <a:endParaRPr lang="en-US" sz="4650" dirty="0"/>
          </a:p>
        </p:txBody>
      </p:sp>
      <p:pic>
        <p:nvPicPr>
          <p:cNvPr id="4" name="Image 1" descr="preencoded.png">    </p:cNvPr>
          <p:cNvPicPr>
            <a:picLocks noChangeAspect="1"/>
          </p:cNvPicPr>
          <p:nvPr/>
        </p:nvPicPr>
        <p:blipFill>
          <a:blip r:embed="rId2"/>
          <a:stretch>
            <a:fillRect/>
          </a:stretch>
        </p:blipFill>
        <p:spPr>
          <a:xfrm>
            <a:off x="4451390" y="2912745"/>
            <a:ext cx="566976" cy="566976"/>
          </a:xfrm>
          <a:prstGeom prst="rect">
            <a:avLst/>
          </a:prstGeom>
        </p:spPr>
      </p:pic>
      <p:sp>
        <p:nvSpPr>
          <p:cNvPr id="5" name="Text 1"/>
          <p:cNvSpPr/>
          <p:nvPr/>
        </p:nvSpPr>
        <p:spPr>
          <a:xfrm>
            <a:off x="4451390" y="3706535"/>
            <a:ext cx="2901553"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Primary Sequence Similarity</a:t>
            </a:r>
            <a:endParaRPr lang="en-US" sz="2300" dirty="0"/>
          </a:p>
        </p:txBody>
      </p:sp>
      <p:sp>
        <p:nvSpPr>
          <p:cNvPr id="6" name="Text 2"/>
          <p:cNvSpPr/>
          <p:nvPr/>
        </p:nvSpPr>
        <p:spPr>
          <a:xfrm>
            <a:off x="4451390" y="4586764"/>
            <a:ext cx="2901553"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Generated sequences exhibit close similarity to natural proteins, indicating effective capture of evolutionary patterns.</a:t>
            </a:r>
            <a:endParaRPr lang="en-US" sz="1750" dirty="0"/>
          </a:p>
        </p:txBody>
      </p:sp>
      <p:pic>
        <p:nvPicPr>
          <p:cNvPr id="7" name="Image 2" descr="preencoded.png">    </p:cNvPr>
          <p:cNvPicPr>
            <a:picLocks noChangeAspect="1"/>
          </p:cNvPicPr>
          <p:nvPr/>
        </p:nvPicPr>
        <p:blipFill>
          <a:blip r:embed="rId3"/>
          <a:stretch>
            <a:fillRect/>
          </a:stretch>
        </p:blipFill>
        <p:spPr>
          <a:xfrm>
            <a:off x="7693104" y="2912745"/>
            <a:ext cx="566976" cy="566976"/>
          </a:xfrm>
          <a:prstGeom prst="rect">
            <a:avLst/>
          </a:prstGeom>
        </p:spPr>
      </p:pic>
      <p:sp>
        <p:nvSpPr>
          <p:cNvPr id="8" name="Text 3"/>
          <p:cNvSpPr/>
          <p:nvPr/>
        </p:nvSpPr>
        <p:spPr>
          <a:xfrm>
            <a:off x="7693104" y="3706535"/>
            <a:ext cx="2901672"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Secondary Structure Accuracy</a:t>
            </a:r>
            <a:endParaRPr lang="en-US" sz="2300" dirty="0"/>
          </a:p>
        </p:txBody>
      </p:sp>
      <p:sp>
        <p:nvSpPr>
          <p:cNvPr id="9" name="Text 4"/>
          <p:cNvSpPr/>
          <p:nvPr/>
        </p:nvSpPr>
        <p:spPr>
          <a:xfrm>
            <a:off x="7693104" y="4586764"/>
            <a:ext cx="2901672"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Structure prediction methods confirm that generated sequences preserve biologically plausible folding motifs.</a:t>
            </a:r>
            <a:endParaRPr lang="en-US" sz="1750" dirty="0"/>
          </a:p>
        </p:txBody>
      </p:sp>
      <p:pic>
        <p:nvPicPr>
          <p:cNvPr id="10" name="Image 3" descr="preencoded.png">    </p:cNvPr>
          <p:cNvPicPr>
            <a:picLocks noChangeAspect="1"/>
          </p:cNvPicPr>
          <p:nvPr/>
        </p:nvPicPr>
        <p:blipFill>
          <a:blip r:embed="rId4"/>
          <a:stretch>
            <a:fillRect/>
          </a:stretch>
        </p:blipFill>
        <p:spPr>
          <a:xfrm>
            <a:off x="10934938" y="2912745"/>
            <a:ext cx="566976" cy="566976"/>
          </a:xfrm>
          <a:prstGeom prst="rect">
            <a:avLst/>
          </a:prstGeom>
        </p:spPr>
      </p:pic>
      <p:sp>
        <p:nvSpPr>
          <p:cNvPr id="11" name="Text 5"/>
          <p:cNvSpPr/>
          <p:nvPr/>
        </p:nvSpPr>
        <p:spPr>
          <a:xfrm>
            <a:off x="10934938" y="3706535"/>
            <a:ext cx="2901672"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Conformational Energy</a:t>
            </a:r>
            <a:endParaRPr lang="en-US" sz="2300" dirty="0"/>
          </a:p>
        </p:txBody>
      </p:sp>
      <p:sp>
        <p:nvSpPr>
          <p:cNvPr id="12" name="Text 6"/>
          <p:cNvSpPr/>
          <p:nvPr/>
        </p:nvSpPr>
        <p:spPr>
          <a:xfrm>
            <a:off x="10934938" y="4586764"/>
            <a:ext cx="2901672"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conformational energy landscapes indicate stability of generated proteins comparable to natural counterparts.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7235" y="746760"/>
            <a:ext cx="7669530" cy="1382316"/>
          </a:xfrm>
          <a:prstGeom prst="rect">
            <a:avLst/>
          </a:prstGeom>
          <a:noFill/>
          <a:ln/>
        </p:spPr>
        <p:txBody>
          <a:bodyPr wrap="square" lIns="0" tIns="0" rIns="0" bIns="0" rtlCol="0" anchor="t"/>
          <a:lstStyle/>
          <a:p>
            <a:pPr algn="l" indent="0" marL="0">
              <a:lnSpc>
                <a:spcPts val="5400"/>
              </a:lnSpc>
              <a:buNone/>
            </a:pPr>
            <a:r>
              <a:rPr lang="en-US" sz="4350" b="1" dirty="0">
                <a:solidFill>
                  <a:srgbClr val="000000"/>
                </a:solidFill>
                <a:latin typeface="Petrona Bold" pitchFamily="34" charset="0"/>
                <a:ea typeface="Petrona Bold" pitchFamily="34" charset="-122"/>
                <a:cs typeface="Petrona Bold" pitchFamily="34" charset="-120"/>
              </a:rPr>
              <a:t>Key Takeaways and Future Work</a:t>
            </a:r>
            <a:endParaRPr lang="en-US" sz="4350" dirty="0"/>
          </a:p>
        </p:txBody>
      </p:sp>
      <p:pic>
        <p:nvPicPr>
          <p:cNvPr id="4" name="Image 1" descr="preencoded.png">    </p:cNvPr>
          <p:cNvPicPr>
            <a:picLocks noChangeAspect="1"/>
          </p:cNvPicPr>
          <p:nvPr/>
        </p:nvPicPr>
        <p:blipFill>
          <a:blip r:embed="rId2"/>
          <a:stretch>
            <a:fillRect/>
          </a:stretch>
        </p:blipFill>
        <p:spPr>
          <a:xfrm>
            <a:off x="737235" y="2444948"/>
            <a:ext cx="1053108" cy="1566982"/>
          </a:xfrm>
          <a:prstGeom prst="rect">
            <a:avLst/>
          </a:prstGeom>
        </p:spPr>
      </p:pic>
      <p:sp>
        <p:nvSpPr>
          <p:cNvPr id="5" name="Text 1"/>
          <p:cNvSpPr/>
          <p:nvPr/>
        </p:nvSpPr>
        <p:spPr>
          <a:xfrm>
            <a:off x="2106216" y="2655570"/>
            <a:ext cx="2764631" cy="345519"/>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Unprecedented Scale</a:t>
            </a:r>
            <a:endParaRPr lang="en-US" sz="2150" dirty="0"/>
          </a:p>
        </p:txBody>
      </p:sp>
      <p:sp>
        <p:nvSpPr>
          <p:cNvPr id="6" name="Text 2"/>
          <p:cNvSpPr/>
          <p:nvPr/>
        </p:nvSpPr>
        <p:spPr>
          <a:xfrm>
            <a:off x="2106216" y="3127415"/>
            <a:ext cx="6300549" cy="673894"/>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ProGen demonstrates the value of large-scale language modeling in capturing protein sequence-function relationships.</a:t>
            </a:r>
            <a:endParaRPr lang="en-US" sz="1650" dirty="0"/>
          </a:p>
        </p:txBody>
      </p:sp>
      <p:pic>
        <p:nvPicPr>
          <p:cNvPr id="7" name="Image 2" descr="preencoded.png">    </p:cNvPr>
          <p:cNvPicPr>
            <a:picLocks noChangeAspect="1"/>
          </p:cNvPicPr>
          <p:nvPr/>
        </p:nvPicPr>
        <p:blipFill>
          <a:blip r:embed="rId3"/>
          <a:stretch>
            <a:fillRect/>
          </a:stretch>
        </p:blipFill>
        <p:spPr>
          <a:xfrm>
            <a:off x="737235" y="4011930"/>
            <a:ext cx="1053108" cy="1566982"/>
          </a:xfrm>
          <a:prstGeom prst="rect">
            <a:avLst/>
          </a:prstGeom>
        </p:spPr>
      </p:pic>
      <p:sp>
        <p:nvSpPr>
          <p:cNvPr id="8" name="Text 3"/>
          <p:cNvSpPr/>
          <p:nvPr/>
        </p:nvSpPr>
        <p:spPr>
          <a:xfrm>
            <a:off x="2106216" y="4222552"/>
            <a:ext cx="2764631" cy="345519"/>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Contextual Control</a:t>
            </a:r>
            <a:endParaRPr lang="en-US" sz="2150" dirty="0"/>
          </a:p>
        </p:txBody>
      </p:sp>
      <p:sp>
        <p:nvSpPr>
          <p:cNvPr id="9" name="Text 4"/>
          <p:cNvSpPr/>
          <p:nvPr/>
        </p:nvSpPr>
        <p:spPr>
          <a:xfrm>
            <a:off x="2106216" y="4694396"/>
            <a:ext cx="6300549" cy="673894"/>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Conditioning on biological tags enables fine-grained control for targeted protein generation.</a:t>
            </a:r>
            <a:endParaRPr lang="en-US" sz="1650" dirty="0"/>
          </a:p>
        </p:txBody>
      </p:sp>
      <p:pic>
        <p:nvPicPr>
          <p:cNvPr id="10" name="Image 3" descr="preencoded.png">    </p:cNvPr>
          <p:cNvPicPr>
            <a:picLocks noChangeAspect="1"/>
          </p:cNvPicPr>
          <p:nvPr/>
        </p:nvPicPr>
        <p:blipFill>
          <a:blip r:embed="rId4"/>
          <a:stretch>
            <a:fillRect/>
          </a:stretch>
        </p:blipFill>
        <p:spPr>
          <a:xfrm>
            <a:off x="737235" y="5578912"/>
            <a:ext cx="1053108" cy="1903928"/>
          </a:xfrm>
          <a:prstGeom prst="rect">
            <a:avLst/>
          </a:prstGeom>
        </p:spPr>
      </p:pic>
      <p:sp>
        <p:nvSpPr>
          <p:cNvPr id="11" name="Text 5"/>
          <p:cNvSpPr/>
          <p:nvPr/>
        </p:nvSpPr>
        <p:spPr>
          <a:xfrm>
            <a:off x="2106216" y="5789533"/>
            <a:ext cx="2764631" cy="345519"/>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Petrona Bold" pitchFamily="34" charset="0"/>
                <a:ea typeface="Petrona Bold" pitchFamily="34" charset="-122"/>
                <a:cs typeface="Petrona Bold" pitchFamily="34" charset="-120"/>
              </a:rPr>
              <a:t>Future Directions</a:t>
            </a:r>
            <a:endParaRPr lang="en-US" sz="2150" dirty="0"/>
          </a:p>
        </p:txBody>
      </p:sp>
      <p:sp>
        <p:nvSpPr>
          <p:cNvPr id="12" name="Text 6"/>
          <p:cNvSpPr/>
          <p:nvPr/>
        </p:nvSpPr>
        <p:spPr>
          <a:xfrm>
            <a:off x="2106216" y="6261378"/>
            <a:ext cx="6300549" cy="1010841"/>
          </a:xfrm>
          <a:prstGeom prst="rect">
            <a:avLst/>
          </a:prstGeom>
          <a:noFill/>
          <a:ln/>
        </p:spPr>
        <p:txBody>
          <a:bodyPr wrap="square" lIns="0" tIns="0" rIns="0" bIns="0" rtlCol="0" anchor="t"/>
          <a:lstStyle/>
          <a:p>
            <a:pPr algn="l" indent="0" marL="0">
              <a:lnSpc>
                <a:spcPts val="2650"/>
              </a:lnSpc>
              <a:buNone/>
            </a:pPr>
            <a:r>
              <a:rPr lang="en-US" sz="1650" dirty="0">
                <a:solidFill>
                  <a:srgbClr val="272525"/>
                </a:solidFill>
                <a:latin typeface="Inter" pitchFamily="34" charset="0"/>
                <a:ea typeface="Inter" pitchFamily="34" charset="-122"/>
                <a:cs typeface="Inter" pitchFamily="34" charset="-120"/>
              </a:rPr>
              <a:t>Integrating structural predictions and experimental validation will enhance utility for de novo protein engineering applications.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16211"/>
            <a:ext cx="12244983" cy="744260"/>
          </a:xfrm>
          <a:prstGeom prst="rect">
            <a:avLst/>
          </a:prstGeom>
          <a:noFill/>
          <a:ln/>
        </p:spPr>
        <p:txBody>
          <a:bodyPr wrap="non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Visualizations in Protein Language Modeling</a:t>
            </a:r>
            <a:endParaRPr lang="en-US" sz="4650" dirty="0"/>
          </a:p>
        </p:txBody>
      </p:sp>
      <p:pic>
        <p:nvPicPr>
          <p:cNvPr id="3" name="Image 0" descr="preencoded.png">    </p:cNvPr>
          <p:cNvPicPr>
            <a:picLocks noChangeAspect="1"/>
          </p:cNvPicPr>
          <p:nvPr/>
        </p:nvPicPr>
        <p:blipFill>
          <a:blip r:embed="rId1"/>
          <a:stretch>
            <a:fillRect/>
          </a:stretch>
        </p:blipFill>
        <p:spPr>
          <a:xfrm>
            <a:off x="793790" y="2314099"/>
            <a:ext cx="4120753" cy="2546747"/>
          </a:xfrm>
          <a:prstGeom prst="rect">
            <a:avLst/>
          </a:prstGeom>
        </p:spPr>
      </p:pic>
      <p:sp>
        <p:nvSpPr>
          <p:cNvPr id="4" name="Text 1"/>
          <p:cNvSpPr/>
          <p:nvPr/>
        </p:nvSpPr>
        <p:spPr>
          <a:xfrm>
            <a:off x="793790" y="5144333"/>
            <a:ext cx="3988475"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Model Architecture Overview</a:t>
            </a:r>
            <a:endParaRPr lang="en-US" sz="2300" dirty="0"/>
          </a:p>
        </p:txBody>
      </p:sp>
      <p:sp>
        <p:nvSpPr>
          <p:cNvPr id="5" name="Text 2"/>
          <p:cNvSpPr/>
          <p:nvPr/>
        </p:nvSpPr>
        <p:spPr>
          <a:xfrm>
            <a:off x="793790" y="5652492"/>
            <a:ext cx="4120753"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Diagram illustrating the transformer architecture and conditioning process with biological tags for sequence generation.</a:t>
            </a:r>
            <a:endParaRPr lang="en-US" sz="1750" dirty="0"/>
          </a:p>
        </p:txBody>
      </p:sp>
      <p:pic>
        <p:nvPicPr>
          <p:cNvPr id="6" name="Image 1" descr="preencoded.png">    </p:cNvPr>
          <p:cNvPicPr>
            <a:picLocks noChangeAspect="1"/>
          </p:cNvPicPr>
          <p:nvPr/>
        </p:nvPicPr>
        <p:blipFill>
          <a:blip r:embed="rId2"/>
          <a:stretch>
            <a:fillRect/>
          </a:stretch>
        </p:blipFill>
        <p:spPr>
          <a:xfrm>
            <a:off x="5254704" y="2314099"/>
            <a:ext cx="4120872" cy="2546866"/>
          </a:xfrm>
          <a:prstGeom prst="rect">
            <a:avLst/>
          </a:prstGeom>
        </p:spPr>
      </p:pic>
      <p:sp>
        <p:nvSpPr>
          <p:cNvPr id="7" name="Text 3"/>
          <p:cNvSpPr/>
          <p:nvPr/>
        </p:nvSpPr>
        <p:spPr>
          <a:xfrm>
            <a:off x="5254704" y="5144453"/>
            <a:ext cx="3971925" cy="372070"/>
          </a:xfrm>
          <a:prstGeom prst="rect">
            <a:avLst/>
          </a:prstGeom>
          <a:noFill/>
          <a:ln/>
        </p:spPr>
        <p:txBody>
          <a:bodyPr wrap="non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Sequence Similarity Analysis</a:t>
            </a:r>
            <a:endParaRPr lang="en-US" sz="2300" dirty="0"/>
          </a:p>
        </p:txBody>
      </p:sp>
      <p:sp>
        <p:nvSpPr>
          <p:cNvPr id="8" name="Text 4"/>
          <p:cNvSpPr/>
          <p:nvPr/>
        </p:nvSpPr>
        <p:spPr>
          <a:xfrm>
            <a:off x="5254704" y="5652611"/>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Heatmap representing alignment scores between generated sequences and natural protein databases.</a:t>
            </a:r>
            <a:endParaRPr lang="en-US" sz="1750" dirty="0"/>
          </a:p>
        </p:txBody>
      </p:sp>
      <p:pic>
        <p:nvPicPr>
          <p:cNvPr id="9" name="Image 2" descr="preencoded.png">    </p:cNvPr>
          <p:cNvPicPr>
            <a:picLocks noChangeAspect="1"/>
          </p:cNvPicPr>
          <p:nvPr/>
        </p:nvPicPr>
        <p:blipFill>
          <a:blip r:embed="rId3"/>
          <a:stretch>
            <a:fillRect/>
          </a:stretch>
        </p:blipFill>
        <p:spPr>
          <a:xfrm>
            <a:off x="9715738" y="2314099"/>
            <a:ext cx="4120753" cy="2546747"/>
          </a:xfrm>
          <a:prstGeom prst="rect">
            <a:avLst/>
          </a:prstGeom>
        </p:spPr>
      </p:pic>
      <p:sp>
        <p:nvSpPr>
          <p:cNvPr id="10" name="Text 5"/>
          <p:cNvSpPr/>
          <p:nvPr/>
        </p:nvSpPr>
        <p:spPr>
          <a:xfrm>
            <a:off x="9715738" y="5144333"/>
            <a:ext cx="4120753" cy="744141"/>
          </a:xfrm>
          <a:prstGeom prst="rect">
            <a:avLst/>
          </a:prstGeom>
          <a:noFill/>
          <a:ln/>
        </p:spPr>
        <p:txBody>
          <a:bodyPr wrap="square" lIns="0" tIns="0" rIns="0" bIns="0" rtlCol="0" anchor="t"/>
          <a:lstStyle/>
          <a:p>
            <a:pPr algn="l" indent="0" marL="0">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Protein Structural Predictions</a:t>
            </a:r>
            <a:endParaRPr lang="en-US" sz="2300" dirty="0"/>
          </a:p>
        </p:txBody>
      </p:sp>
      <p:sp>
        <p:nvSpPr>
          <p:cNvPr id="11" name="Text 6"/>
          <p:cNvSpPr/>
          <p:nvPr/>
        </p:nvSpPr>
        <p:spPr>
          <a:xfrm>
            <a:off x="9715738" y="6024563"/>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Visualization of predicted secondary structures and energy landscapes confirming protein stability.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95469"/>
            <a:ext cx="7556421" cy="1488519"/>
          </a:xfrm>
          <a:prstGeom prst="rect">
            <a:avLst/>
          </a:prstGeom>
          <a:noFill/>
          <a:ln/>
        </p:spPr>
        <p:txBody>
          <a:bodyPr wrap="square" lIns="0" tIns="0" rIns="0" bIns="0" rtlCol="0" anchor="t"/>
          <a:lstStyle/>
          <a:p>
            <a:pPr algn="l" indent="0" marL="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and Impact of ProGen</a:t>
            </a:r>
            <a:endParaRPr lang="en-US" sz="4650" dirty="0"/>
          </a:p>
        </p:txBody>
      </p:sp>
      <p:sp>
        <p:nvSpPr>
          <p:cNvPr id="4" name="Text 1"/>
          <p:cNvSpPr/>
          <p:nvPr/>
        </p:nvSpPr>
        <p:spPr>
          <a:xfrm>
            <a:off x="6280190" y="2724150"/>
            <a:ext cx="7556421" cy="326612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ProGen represents a paradigm shift in protein engineering by using language models to generate functional protein sequences at scale. By leveraging massive unlabeled sequence data and biological metadata, it enables precise, context-aware protein design that can accelerate synthetic biology and therapeutic discovery. The integration of language modeling with biological knowledge has broad implications for computational protein generation, potentially reducing reliance on costly experimental annotations while broadening the scope of designable proteins.</a:t>
            </a:r>
            <a:endParaRPr lang="en-US" sz="1750" dirty="0"/>
          </a:p>
        </p:txBody>
      </p:sp>
      <p:sp>
        <p:nvSpPr>
          <p:cNvPr id="5" name="Text 2"/>
          <p:cNvSpPr/>
          <p:nvPr/>
        </p:nvSpPr>
        <p:spPr>
          <a:xfrm>
            <a:off x="6280190" y="624542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Future experimental validations and hybrid computational-structural approaches will likely unlock further capabilities, driving transformative advances in protein engineering sciences.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2025-04-27T00:12:54Z</dcterms:created>
  <dcterms:modified xsi:type="dcterms:W3CDTF">2025-04-27T00:12:54Z</dcterms:modified>
</cp:coreProperties>
</file>